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theme/themeOverride2.xml" ContentType="application/vnd.openxmlformats-officedocument.themeOverride+xml"/>
  <Override PartName="/ppt/charts/chart5.xml" ContentType="application/vnd.openxmlformats-officedocument.drawingml.chart+xml"/>
  <Override PartName="/ppt/theme/themeOverride3.xml" ContentType="application/vnd.openxmlformats-officedocument.themeOverride+xml"/>
  <Override PartName="/ppt/charts/chart6.xml" ContentType="application/vnd.openxmlformats-officedocument.drawingml.chart+xml"/>
  <Override PartName="/ppt/theme/themeOverride4.xml" ContentType="application/vnd.openxmlformats-officedocument.themeOverride+xml"/>
  <Override PartName="/ppt/charts/chart7.xml" ContentType="application/vnd.openxmlformats-officedocument.drawingml.chart+xml"/>
  <Override PartName="/ppt/theme/themeOverride5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5" r:id="rId4"/>
    <p:sldId id="259" r:id="rId5"/>
    <p:sldId id="260" r:id="rId6"/>
    <p:sldId id="264" r:id="rId7"/>
    <p:sldId id="262" r:id="rId8"/>
  </p:sldIdLst>
  <p:sldSz cx="12801600" cy="9601200" type="A3"/>
  <p:notesSz cx="6858000" cy="9144000"/>
  <p:defaultTextStyle>
    <a:defPPr>
      <a:defRPr lang="en-US"/>
    </a:defPPr>
    <a:lvl1pPr marL="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607"/>
    <a:srgbClr val="1D55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3149" autoAdjust="0"/>
    <p:restoredTop sz="94660"/>
  </p:normalViewPr>
  <p:slideViewPr>
    <p:cSldViewPr>
      <p:cViewPr>
        <p:scale>
          <a:sx n="60" d="100"/>
          <a:sy n="60" d="100"/>
        </p:scale>
        <p:origin x="-1188" y="-258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1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4.xlsx"/><Relationship Id="rId1" Type="http://schemas.openxmlformats.org/officeDocument/2006/relationships/themeOverride" Target="../theme/themeOverride2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5.xlsx"/><Relationship Id="rId1" Type="http://schemas.openxmlformats.org/officeDocument/2006/relationships/themeOverride" Target="../theme/themeOverride3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6.xlsx"/><Relationship Id="rId1" Type="http://schemas.openxmlformats.org/officeDocument/2006/relationships/themeOverride" Target="../theme/themeOverride4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7.xlsx"/><Relationship Id="rId1" Type="http://schemas.openxmlformats.org/officeDocument/2006/relationships/themeOverride" Target="../theme/themeOverrid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0322422185504397E-2"/>
          <c:y val="3.2106770613210919E-2"/>
          <c:w val="0.92707443298252923"/>
          <c:h val="0.772059272937703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Sớm</c:v>
                </c:pt>
              </c:strCache>
            </c:strRef>
          </c:tx>
          <c:spPr>
            <a:solidFill>
              <a:srgbClr val="002060"/>
            </a:solidFill>
          </c:spPr>
          <c:invertIfNegative val="0"/>
          <c:cat>
            <c:strRef>
              <c:f>Sheet1!$A$2:$A$4</c:f>
              <c:strCache>
                <c:ptCount val="3"/>
                <c:pt idx="0">
                  <c:v>Tháng 1</c:v>
                </c:pt>
                <c:pt idx="1">
                  <c:v>Tháng 2</c:v>
                </c:pt>
                <c:pt idx="2">
                  <c:v>Tháng 3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41.1</c:v>
                </c:pt>
                <c:pt idx="1">
                  <c:v>57.8</c:v>
                </c:pt>
                <c:pt idx="2">
                  <c:v>46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Đúng hẹn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cat>
            <c:strRef>
              <c:f>Sheet1!$A$2:$A$4</c:f>
              <c:strCache>
                <c:ptCount val="3"/>
                <c:pt idx="0">
                  <c:v>Tháng 1</c:v>
                </c:pt>
                <c:pt idx="1">
                  <c:v>Tháng 2</c:v>
                </c:pt>
                <c:pt idx="2">
                  <c:v>Tháng 3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53.3</c:v>
                </c:pt>
                <c:pt idx="1">
                  <c:v>40.200000000000003</c:v>
                </c:pt>
                <c:pt idx="2">
                  <c:v>50.3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Muộn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Sheet1!$A$2:$A$4</c:f>
              <c:strCache>
                <c:ptCount val="3"/>
                <c:pt idx="0">
                  <c:v>Tháng 1</c:v>
                </c:pt>
                <c:pt idx="1">
                  <c:v>Tháng 2</c:v>
                </c:pt>
                <c:pt idx="2">
                  <c:v>Tháng 3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5.6</c:v>
                </c:pt>
                <c:pt idx="1">
                  <c:v>2</c:v>
                </c:pt>
                <c:pt idx="2">
                  <c:v>3.7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29505024"/>
        <c:axId val="29506560"/>
      </c:barChart>
      <c:catAx>
        <c:axId val="29505024"/>
        <c:scaling>
          <c:orientation val="minMax"/>
        </c:scaling>
        <c:delete val="0"/>
        <c:axPos val="b"/>
        <c:majorTickMark val="none"/>
        <c:minorTickMark val="none"/>
        <c:tickLblPos val="nextTo"/>
        <c:crossAx val="29506560"/>
        <c:crosses val="autoZero"/>
        <c:auto val="1"/>
        <c:lblAlgn val="ctr"/>
        <c:lblOffset val="100"/>
        <c:noMultiLvlLbl val="0"/>
      </c:catAx>
      <c:valAx>
        <c:axId val="29506560"/>
        <c:scaling>
          <c:orientation val="minMax"/>
          <c:max val="100"/>
        </c:scaling>
        <c:delete val="0"/>
        <c:axPos val="l"/>
        <c:numFmt formatCode="General" sourceLinked="1"/>
        <c:majorTickMark val="none"/>
        <c:minorTickMark val="none"/>
        <c:tickLblPos val="nextTo"/>
        <c:crossAx val="29505024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>
            <a:defRPr sz="24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>
          <a:latin typeface="Cambria" pitchFamily="18" charset="0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5.9693074080025714E-2"/>
          <c:y val="3.2401082677165356E-2"/>
          <c:w val="0.9278352705911761"/>
          <c:h val="0.7803864829396325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Sớm</c:v>
                </c:pt>
              </c:strCache>
            </c:strRef>
          </c:tx>
          <c:spPr>
            <a:solidFill>
              <a:srgbClr val="002060"/>
            </a:solidFill>
          </c:spPr>
          <c:invertIfNegative val="0"/>
          <c:cat>
            <c:strRef>
              <c:f>Sheet1!$A$2:$A$4</c:f>
              <c:strCache>
                <c:ptCount val="3"/>
                <c:pt idx="0">
                  <c:v>Tháng 1</c:v>
                </c:pt>
                <c:pt idx="1">
                  <c:v>Tháng 2</c:v>
                </c:pt>
                <c:pt idx="2">
                  <c:v>Tháng 3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Đúng hẹn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cat>
            <c:strRef>
              <c:f>Sheet1!$A$2:$A$4</c:f>
              <c:strCache>
                <c:ptCount val="3"/>
                <c:pt idx="0">
                  <c:v>Tháng 1</c:v>
                </c:pt>
                <c:pt idx="1">
                  <c:v>Tháng 2</c:v>
                </c:pt>
                <c:pt idx="2">
                  <c:v>Tháng 3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100</c:v>
                </c:pt>
                <c:pt idx="1">
                  <c:v>99.9</c:v>
                </c:pt>
                <c:pt idx="2">
                  <c:v>100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Muộn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Sheet1!$A$2:$A$4</c:f>
              <c:strCache>
                <c:ptCount val="3"/>
                <c:pt idx="0">
                  <c:v>Tháng 1</c:v>
                </c:pt>
                <c:pt idx="1">
                  <c:v>Tháng 2</c:v>
                </c:pt>
                <c:pt idx="2">
                  <c:v>Tháng 3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</c:v>
                </c:pt>
                <c:pt idx="1">
                  <c:v>0.1</c:v>
                </c:pt>
                <c:pt idx="2">
                  <c:v>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69114880"/>
        <c:axId val="69124864"/>
      </c:barChart>
      <c:catAx>
        <c:axId val="69114880"/>
        <c:scaling>
          <c:orientation val="minMax"/>
        </c:scaling>
        <c:delete val="0"/>
        <c:axPos val="b"/>
        <c:majorTickMark val="none"/>
        <c:minorTickMark val="none"/>
        <c:tickLblPos val="nextTo"/>
        <c:crossAx val="69124864"/>
        <c:crosses val="autoZero"/>
        <c:auto val="1"/>
        <c:lblAlgn val="ctr"/>
        <c:lblOffset val="100"/>
        <c:noMultiLvlLbl val="0"/>
      </c:catAx>
      <c:valAx>
        <c:axId val="69124864"/>
        <c:scaling>
          <c:orientation val="minMax"/>
          <c:max val="100"/>
        </c:scaling>
        <c:delete val="0"/>
        <c:axPos val="l"/>
        <c:numFmt formatCode="General" sourceLinked="1"/>
        <c:majorTickMark val="none"/>
        <c:minorTickMark val="none"/>
        <c:tickLblPos val="nextTo"/>
        <c:crossAx val="69114880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>
            <a:defRPr sz="24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>
          <a:latin typeface="Cambria" pitchFamily="18" charset="0"/>
        </a:defRPr>
      </a:pPr>
      <a:endParaRPr lang="en-US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0322422185504397E-2"/>
          <c:y val="3.2106770613210919E-2"/>
          <c:w val="0.92707443298252923"/>
          <c:h val="0.772059272937703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Sớm</c:v>
                </c:pt>
              </c:strCache>
            </c:strRef>
          </c:tx>
          <c:spPr>
            <a:solidFill>
              <a:srgbClr val="002060"/>
            </a:solidFill>
          </c:spPr>
          <c:invertIfNegative val="0"/>
          <c:cat>
            <c:strRef>
              <c:f>Sheet1!$A$2:$A$4</c:f>
              <c:strCache>
                <c:ptCount val="3"/>
                <c:pt idx="0">
                  <c:v>Tháng 1</c:v>
                </c:pt>
                <c:pt idx="1">
                  <c:v>Tháng 2</c:v>
                </c:pt>
                <c:pt idx="2">
                  <c:v>Tháng 3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26.5</c:v>
                </c:pt>
                <c:pt idx="1">
                  <c:v>40</c:v>
                </c:pt>
                <c:pt idx="2">
                  <c:v>23.4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Đúng hẹn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cat>
            <c:strRef>
              <c:f>Sheet1!$A$2:$A$4</c:f>
              <c:strCache>
                <c:ptCount val="3"/>
                <c:pt idx="0">
                  <c:v>Tháng 1</c:v>
                </c:pt>
                <c:pt idx="1">
                  <c:v>Tháng 2</c:v>
                </c:pt>
                <c:pt idx="2">
                  <c:v>Tháng 3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73.2</c:v>
                </c:pt>
                <c:pt idx="1">
                  <c:v>59.7</c:v>
                </c:pt>
                <c:pt idx="2">
                  <c:v>76.5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Muộn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Sheet1!$A$2:$A$4</c:f>
              <c:strCache>
                <c:ptCount val="3"/>
                <c:pt idx="0">
                  <c:v>Tháng 1</c:v>
                </c:pt>
                <c:pt idx="1">
                  <c:v>Tháng 2</c:v>
                </c:pt>
                <c:pt idx="2">
                  <c:v>Tháng 3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0.3</c:v>
                </c:pt>
                <c:pt idx="1">
                  <c:v>0.3</c:v>
                </c:pt>
                <c:pt idx="2">
                  <c:v>0.1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59273216"/>
        <c:axId val="75982720"/>
      </c:barChart>
      <c:catAx>
        <c:axId val="59273216"/>
        <c:scaling>
          <c:orientation val="minMax"/>
        </c:scaling>
        <c:delete val="0"/>
        <c:axPos val="b"/>
        <c:majorTickMark val="none"/>
        <c:minorTickMark val="none"/>
        <c:tickLblPos val="nextTo"/>
        <c:crossAx val="75982720"/>
        <c:crosses val="autoZero"/>
        <c:auto val="1"/>
        <c:lblAlgn val="ctr"/>
        <c:lblOffset val="100"/>
        <c:noMultiLvlLbl val="0"/>
      </c:catAx>
      <c:valAx>
        <c:axId val="75982720"/>
        <c:scaling>
          <c:orientation val="minMax"/>
          <c:max val="100"/>
        </c:scaling>
        <c:delete val="0"/>
        <c:axPos val="l"/>
        <c:numFmt formatCode="General" sourceLinked="1"/>
        <c:majorTickMark val="none"/>
        <c:minorTickMark val="none"/>
        <c:tickLblPos val="nextTo"/>
        <c:crossAx val="59273216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>
            <a:defRPr sz="24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>
          <a:latin typeface="Cambria" pitchFamily="18" charset="0"/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5.5536120065528723E-2"/>
          <c:y val="3.7647158451784436E-2"/>
          <c:w val="0.92880392467720063"/>
          <c:h val="0.7800030677983433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Sớm</c:v>
                </c:pt>
              </c:strCache>
            </c:strRef>
          </c:tx>
          <c:spPr>
            <a:solidFill>
              <a:srgbClr val="002060"/>
            </a:solidFill>
          </c:spPr>
          <c:invertIfNegative val="0"/>
          <c:cat>
            <c:strRef>
              <c:f>Sheet1!$A$2:$A$4</c:f>
              <c:strCache>
                <c:ptCount val="3"/>
                <c:pt idx="0">
                  <c:v>Tháng 1</c:v>
                </c:pt>
                <c:pt idx="1">
                  <c:v>Tháng 2</c:v>
                </c:pt>
                <c:pt idx="2">
                  <c:v>Tháng 3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46.7</c:v>
                </c:pt>
                <c:pt idx="1">
                  <c:v>49.9</c:v>
                </c:pt>
                <c:pt idx="2">
                  <c:v>44.5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Đúng hẹn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cat>
            <c:strRef>
              <c:f>Sheet1!$A$2:$A$4</c:f>
              <c:strCache>
                <c:ptCount val="3"/>
                <c:pt idx="0">
                  <c:v>Tháng 1</c:v>
                </c:pt>
                <c:pt idx="1">
                  <c:v>Tháng 2</c:v>
                </c:pt>
                <c:pt idx="2">
                  <c:v>Tháng 3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46.2</c:v>
                </c:pt>
                <c:pt idx="1">
                  <c:v>44.1</c:v>
                </c:pt>
                <c:pt idx="2">
                  <c:v>49.6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Muộn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Sheet1!$A$2:$A$4</c:f>
              <c:strCache>
                <c:ptCount val="3"/>
                <c:pt idx="0">
                  <c:v>Tháng 1</c:v>
                </c:pt>
                <c:pt idx="1">
                  <c:v>Tháng 2</c:v>
                </c:pt>
                <c:pt idx="2">
                  <c:v>Tháng 3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7.1</c:v>
                </c:pt>
                <c:pt idx="1">
                  <c:v>6</c:v>
                </c:pt>
                <c:pt idx="2">
                  <c:v>5.8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68026368"/>
        <c:axId val="68028672"/>
      </c:barChart>
      <c:catAx>
        <c:axId val="68026368"/>
        <c:scaling>
          <c:orientation val="minMax"/>
        </c:scaling>
        <c:delete val="0"/>
        <c:axPos val="b"/>
        <c:majorTickMark val="none"/>
        <c:minorTickMark val="none"/>
        <c:tickLblPos val="nextTo"/>
        <c:crossAx val="68028672"/>
        <c:crosses val="autoZero"/>
        <c:auto val="1"/>
        <c:lblAlgn val="ctr"/>
        <c:lblOffset val="100"/>
        <c:noMultiLvlLbl val="0"/>
      </c:catAx>
      <c:valAx>
        <c:axId val="68028672"/>
        <c:scaling>
          <c:orientation val="minMax"/>
          <c:max val="100"/>
        </c:scaling>
        <c:delete val="0"/>
        <c:axPos val="l"/>
        <c:numFmt formatCode="General" sourceLinked="1"/>
        <c:majorTickMark val="none"/>
        <c:minorTickMark val="none"/>
        <c:tickLblPos val="nextTo"/>
        <c:crossAx val="68026368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>
            <a:defRPr sz="24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>
          <a:latin typeface="Cambria" pitchFamily="18" charset="0"/>
        </a:defRPr>
      </a:pPr>
      <a:endParaRPr lang="en-US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5.8891824763515302E-2"/>
          <c:y val="3.15594961141221E-2"/>
          <c:w val="0.92880392467720063"/>
          <c:h val="0.7860907301360057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Sớm</c:v>
                </c:pt>
              </c:strCache>
            </c:strRef>
          </c:tx>
          <c:spPr>
            <a:solidFill>
              <a:srgbClr val="002060"/>
            </a:solidFill>
          </c:spPr>
          <c:invertIfNegative val="0"/>
          <c:cat>
            <c:strRef>
              <c:f>Sheet1!$A$2:$A$4</c:f>
              <c:strCache>
                <c:ptCount val="3"/>
                <c:pt idx="0">
                  <c:v>Tháng 1</c:v>
                </c:pt>
                <c:pt idx="1">
                  <c:v>Tháng 2</c:v>
                </c:pt>
                <c:pt idx="2">
                  <c:v>Tháng 3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25.95</c:v>
                </c:pt>
                <c:pt idx="1">
                  <c:v>24.22</c:v>
                </c:pt>
                <c:pt idx="2">
                  <c:v>32.270000000000003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Đúng hẹn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cat>
            <c:strRef>
              <c:f>Sheet1!$A$2:$A$4</c:f>
              <c:strCache>
                <c:ptCount val="3"/>
                <c:pt idx="0">
                  <c:v>Tháng 1</c:v>
                </c:pt>
                <c:pt idx="1">
                  <c:v>Tháng 2</c:v>
                </c:pt>
                <c:pt idx="2">
                  <c:v>Tháng 3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66.930000000000007</c:v>
                </c:pt>
                <c:pt idx="1">
                  <c:v>70.13</c:v>
                </c:pt>
                <c:pt idx="2">
                  <c:v>64.42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Muộn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Sheet1!$A$2:$A$4</c:f>
              <c:strCache>
                <c:ptCount val="3"/>
                <c:pt idx="0">
                  <c:v>Tháng 1</c:v>
                </c:pt>
                <c:pt idx="1">
                  <c:v>Tháng 2</c:v>
                </c:pt>
                <c:pt idx="2">
                  <c:v>Tháng 3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7.13</c:v>
                </c:pt>
                <c:pt idx="1">
                  <c:v>5.65</c:v>
                </c:pt>
                <c:pt idx="2">
                  <c:v>3.3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68068864"/>
        <c:axId val="68887296"/>
      </c:barChart>
      <c:catAx>
        <c:axId val="68068864"/>
        <c:scaling>
          <c:orientation val="minMax"/>
        </c:scaling>
        <c:delete val="0"/>
        <c:axPos val="b"/>
        <c:majorTickMark val="none"/>
        <c:minorTickMark val="none"/>
        <c:tickLblPos val="nextTo"/>
        <c:crossAx val="68887296"/>
        <c:crosses val="autoZero"/>
        <c:auto val="1"/>
        <c:lblAlgn val="ctr"/>
        <c:lblOffset val="100"/>
        <c:noMultiLvlLbl val="0"/>
      </c:catAx>
      <c:valAx>
        <c:axId val="68887296"/>
        <c:scaling>
          <c:orientation val="minMax"/>
          <c:max val="100"/>
        </c:scaling>
        <c:delete val="0"/>
        <c:axPos val="l"/>
        <c:numFmt formatCode="General" sourceLinked="1"/>
        <c:majorTickMark val="none"/>
        <c:minorTickMark val="none"/>
        <c:tickLblPos val="nextTo"/>
        <c:crossAx val="68068864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>
            <a:defRPr sz="24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>
          <a:latin typeface="Cambria" pitchFamily="18" charset="0"/>
        </a:defRPr>
      </a:pPr>
      <a:endParaRPr lang="en-US"/>
    </a:p>
  </c:txPr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5.8891824763515302E-2"/>
          <c:y val="3.15594961141221E-2"/>
          <c:w val="0.92880392467720063"/>
          <c:h val="0.7860907301360057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Sớm</c:v>
                </c:pt>
              </c:strCache>
            </c:strRef>
          </c:tx>
          <c:spPr>
            <a:solidFill>
              <a:srgbClr val="002060"/>
            </a:solidFill>
          </c:spPr>
          <c:invertIfNegative val="0"/>
          <c:cat>
            <c:strRef>
              <c:f>Sheet1!$A$2:$A$4</c:f>
              <c:strCache>
                <c:ptCount val="3"/>
                <c:pt idx="0">
                  <c:v>Tháng 1</c:v>
                </c:pt>
                <c:pt idx="1">
                  <c:v>Tháng 2</c:v>
                </c:pt>
                <c:pt idx="2">
                  <c:v>Tháng 3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0.8</c:v>
                </c:pt>
                <c:pt idx="1">
                  <c:v>0.8</c:v>
                </c:pt>
                <c:pt idx="2">
                  <c:v>0.8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Đúng hẹn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cat>
            <c:strRef>
              <c:f>Sheet1!$A$2:$A$4</c:f>
              <c:strCache>
                <c:ptCount val="3"/>
                <c:pt idx="0">
                  <c:v>Tháng 1</c:v>
                </c:pt>
                <c:pt idx="1">
                  <c:v>Tháng 2</c:v>
                </c:pt>
                <c:pt idx="2">
                  <c:v>Tháng 3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99.2</c:v>
                </c:pt>
                <c:pt idx="1">
                  <c:v>99.2</c:v>
                </c:pt>
                <c:pt idx="2">
                  <c:v>99.2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Muộn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Sheet1!$A$2:$A$4</c:f>
              <c:strCache>
                <c:ptCount val="3"/>
                <c:pt idx="0">
                  <c:v>Tháng 1</c:v>
                </c:pt>
                <c:pt idx="1">
                  <c:v>Tháng 2</c:v>
                </c:pt>
                <c:pt idx="2">
                  <c:v>Tháng 3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69210496"/>
        <c:axId val="69212800"/>
      </c:barChart>
      <c:catAx>
        <c:axId val="69210496"/>
        <c:scaling>
          <c:orientation val="minMax"/>
        </c:scaling>
        <c:delete val="0"/>
        <c:axPos val="b"/>
        <c:majorTickMark val="none"/>
        <c:minorTickMark val="none"/>
        <c:tickLblPos val="nextTo"/>
        <c:crossAx val="69212800"/>
        <c:crosses val="autoZero"/>
        <c:auto val="1"/>
        <c:lblAlgn val="ctr"/>
        <c:lblOffset val="100"/>
        <c:noMultiLvlLbl val="0"/>
      </c:catAx>
      <c:valAx>
        <c:axId val="69212800"/>
        <c:scaling>
          <c:orientation val="minMax"/>
          <c:max val="100"/>
        </c:scaling>
        <c:delete val="0"/>
        <c:axPos val="l"/>
        <c:numFmt formatCode="General" sourceLinked="1"/>
        <c:majorTickMark val="none"/>
        <c:minorTickMark val="none"/>
        <c:tickLblPos val="nextTo"/>
        <c:crossAx val="69210496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>
            <a:defRPr sz="24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>
          <a:latin typeface="Cambria" pitchFamily="18" charset="0"/>
        </a:defRPr>
      </a:pPr>
      <a:endParaRPr lang="en-US"/>
    </a:p>
  </c:txPr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5.8891824763515302E-2"/>
          <c:y val="3.15594961141221E-2"/>
          <c:w val="0.92880392467720063"/>
          <c:h val="0.7860907301360057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Sớm</c:v>
                </c:pt>
              </c:strCache>
            </c:strRef>
          </c:tx>
          <c:spPr>
            <a:solidFill>
              <a:srgbClr val="002060"/>
            </a:solidFill>
          </c:spPr>
          <c:invertIfNegative val="0"/>
          <c:cat>
            <c:strRef>
              <c:f>Sheet1!$A$2:$A$4</c:f>
              <c:strCache>
                <c:ptCount val="3"/>
                <c:pt idx="0">
                  <c:v>Tháng 1</c:v>
                </c:pt>
                <c:pt idx="1">
                  <c:v>Tháng 2</c:v>
                </c:pt>
                <c:pt idx="2">
                  <c:v>Tháng 3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3.4</c:v>
                </c:pt>
                <c:pt idx="1">
                  <c:v>2.8</c:v>
                </c:pt>
                <c:pt idx="2">
                  <c:v>5.0999999999999996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Đúng hẹn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cat>
            <c:strRef>
              <c:f>Sheet1!$A$2:$A$4</c:f>
              <c:strCache>
                <c:ptCount val="3"/>
                <c:pt idx="0">
                  <c:v>Tháng 1</c:v>
                </c:pt>
                <c:pt idx="1">
                  <c:v>Tháng 2</c:v>
                </c:pt>
                <c:pt idx="2">
                  <c:v>Tháng 3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95.7</c:v>
                </c:pt>
                <c:pt idx="1">
                  <c:v>95.7</c:v>
                </c:pt>
                <c:pt idx="2">
                  <c:v>93.3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Muộn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Sheet1!$A$2:$A$4</c:f>
              <c:strCache>
                <c:ptCount val="3"/>
                <c:pt idx="0">
                  <c:v>Tháng 1</c:v>
                </c:pt>
                <c:pt idx="1">
                  <c:v>Tháng 2</c:v>
                </c:pt>
                <c:pt idx="2">
                  <c:v>Tháng 3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0.9</c:v>
                </c:pt>
                <c:pt idx="1">
                  <c:v>1.5</c:v>
                </c:pt>
                <c:pt idx="2">
                  <c:v>1.6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69264512"/>
        <c:axId val="69266048"/>
      </c:barChart>
      <c:catAx>
        <c:axId val="69264512"/>
        <c:scaling>
          <c:orientation val="minMax"/>
        </c:scaling>
        <c:delete val="0"/>
        <c:axPos val="b"/>
        <c:majorTickMark val="none"/>
        <c:minorTickMark val="none"/>
        <c:tickLblPos val="nextTo"/>
        <c:crossAx val="69266048"/>
        <c:crosses val="autoZero"/>
        <c:auto val="1"/>
        <c:lblAlgn val="ctr"/>
        <c:lblOffset val="100"/>
        <c:noMultiLvlLbl val="0"/>
      </c:catAx>
      <c:valAx>
        <c:axId val="69266048"/>
        <c:scaling>
          <c:orientation val="minMax"/>
          <c:max val="100"/>
        </c:scaling>
        <c:delete val="0"/>
        <c:axPos val="l"/>
        <c:numFmt formatCode="General" sourceLinked="1"/>
        <c:majorTickMark val="none"/>
        <c:minorTickMark val="none"/>
        <c:tickLblPos val="nextTo"/>
        <c:crossAx val="69264512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>
            <a:defRPr sz="24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>
          <a:latin typeface="Cambria" pitchFamily="18" charset="0"/>
        </a:defRPr>
      </a:pPr>
      <a:endParaRPr lang="en-US"/>
    </a:p>
  </c:txPr>
  <c:externalData r:id="rId2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2982596"/>
            <a:ext cx="10881360" cy="205803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0240" y="5440680"/>
            <a:ext cx="8961120" cy="24536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0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0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80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20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ECE02-DD38-4759-A9A6-B37397EF61CA}" type="datetimeFigureOut">
              <a:rPr lang="en-US" smtClean="0"/>
              <a:t>4/10/2025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64F7D-002B-4AD4-B89C-BE312EDC2D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84373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ECE02-DD38-4759-A9A6-B37397EF61CA}" type="datetimeFigureOut">
              <a:rPr lang="en-US" smtClean="0"/>
              <a:t>4/10/2025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64F7D-002B-4AD4-B89C-BE312EDC2D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07890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1238" y="6169661"/>
            <a:ext cx="10881360" cy="1906905"/>
          </a:xfrm>
        </p:spPr>
        <p:txBody>
          <a:bodyPr anchor="t"/>
          <a:lstStyle>
            <a:lvl1pPr algn="l">
              <a:defRPr sz="56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1238" y="4069399"/>
            <a:ext cx="10881360" cy="2100262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4008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ECE02-DD38-4759-A9A6-B37397EF61CA}" type="datetimeFigureOut">
              <a:rPr lang="en-US" smtClean="0"/>
              <a:t>4/10/2025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64F7D-002B-4AD4-B89C-BE312EDC2D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10847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40080" y="2240281"/>
            <a:ext cx="5654040" cy="6336348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7480" y="2240281"/>
            <a:ext cx="5654040" cy="6336348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ECE02-DD38-4759-A9A6-B37397EF61CA}" type="datetimeFigureOut">
              <a:rPr lang="en-US" smtClean="0"/>
              <a:t>4/10/2025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64F7D-002B-4AD4-B89C-BE312EDC2D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6638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0080" y="2149158"/>
            <a:ext cx="5656263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0080" y="3044825"/>
            <a:ext cx="5656263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03036" y="2149158"/>
            <a:ext cx="5658485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03036" y="3044825"/>
            <a:ext cx="5658485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ECE02-DD38-4759-A9A6-B37397EF61CA}" type="datetimeFigureOut">
              <a:rPr lang="en-US" smtClean="0"/>
              <a:t>4/10/2025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64F7D-002B-4AD4-B89C-BE312EDC2D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79845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ECE02-DD38-4759-A9A6-B37397EF61CA}" type="datetimeFigureOut">
              <a:rPr lang="en-US" smtClean="0"/>
              <a:t>4/10/2025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64F7D-002B-4AD4-B89C-BE312EDC2D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70059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ECE02-DD38-4759-A9A6-B37397EF61CA}" type="datetimeFigureOut">
              <a:rPr lang="en-US" smtClean="0"/>
              <a:t>4/10/2025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64F7D-002B-4AD4-B89C-BE312EDC2D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3548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1" y="382270"/>
            <a:ext cx="4211638" cy="1626870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5070" y="382271"/>
            <a:ext cx="7156450" cy="8194358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0081" y="2009141"/>
            <a:ext cx="4211638" cy="6567488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ECE02-DD38-4759-A9A6-B37397EF61CA}" type="datetimeFigureOut">
              <a:rPr lang="en-US" smtClean="0"/>
              <a:t>4/10/2025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64F7D-002B-4AD4-B89C-BE312EDC2D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2464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9203" y="6720840"/>
            <a:ext cx="7680960" cy="793433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09203" y="857885"/>
            <a:ext cx="7680960" cy="5760720"/>
          </a:xfrm>
        </p:spPr>
        <p:txBody>
          <a:bodyPr/>
          <a:lstStyle>
            <a:lvl1pPr marL="0" indent="0">
              <a:buNone/>
              <a:defRPr sz="4500"/>
            </a:lvl1pPr>
            <a:lvl2pPr marL="640080" indent="0">
              <a:buNone/>
              <a:defRPr sz="3900"/>
            </a:lvl2pPr>
            <a:lvl3pPr marL="1280160" indent="0">
              <a:buNone/>
              <a:defRPr sz="340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09203" y="7514273"/>
            <a:ext cx="7680960" cy="1126807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ECE02-DD38-4759-A9A6-B37397EF61CA}" type="datetimeFigureOut">
              <a:rPr lang="en-US" smtClean="0"/>
              <a:t>4/10/2025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64F7D-002B-4AD4-B89C-BE312EDC2D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78790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ECE02-DD38-4759-A9A6-B37397EF61CA}" type="datetimeFigureOut">
              <a:rPr lang="en-US" smtClean="0"/>
              <a:t>4/10/2025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64F7D-002B-4AD4-B89C-BE312EDC2D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7625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81160" y="384494"/>
            <a:ext cx="2880360" cy="81921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40080" y="384494"/>
            <a:ext cx="8427720" cy="819213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ECE02-DD38-4759-A9A6-B37397EF61CA}" type="datetimeFigureOut">
              <a:rPr lang="en-US" smtClean="0"/>
              <a:t>4/10/2025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64F7D-002B-4AD4-B89C-BE312EDC2D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4001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  <a:prstGeom prst="rect">
            <a:avLst/>
          </a:prstGeom>
        </p:spPr>
        <p:txBody>
          <a:bodyPr vert="horz" lIns="128016" tIns="64008" rIns="128016" bIns="64008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0080" y="2240281"/>
            <a:ext cx="11521440" cy="6336348"/>
          </a:xfrm>
          <a:prstGeom prst="rect">
            <a:avLst/>
          </a:prstGeom>
        </p:spPr>
        <p:txBody>
          <a:bodyPr vert="horz" lIns="128016" tIns="64008" rIns="128016" bIns="64008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0080" y="8898891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8ECE02-DD38-4759-A9A6-B37397EF61CA}" type="datetimeFigureOut">
              <a:rPr lang="en-US" smtClean="0"/>
              <a:t>4/10/2025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73880" y="8898891"/>
            <a:ext cx="40538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174480" y="8898891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364F7D-002B-4AD4-B89C-BE312EDC2D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847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280160" rtl="0" eaLnBrk="1" latinLnBrk="0" hangingPunct="1">
        <a:spcBef>
          <a:spcPct val="0"/>
        </a:spcBef>
        <a:buNone/>
        <a:defRPr sz="6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0060" indent="-480060" algn="l" defTabSz="1280160" rtl="0" eaLnBrk="1" latinLnBrk="0" hangingPunct="1">
        <a:spcBef>
          <a:spcPct val="20000"/>
        </a:spcBef>
        <a:buFont typeface="Arial" pitchFamily="34" charset="0"/>
        <a:buChar char="•"/>
        <a:defRPr sz="4500" kern="1200">
          <a:solidFill>
            <a:schemeClr val="tx1"/>
          </a:solidFill>
          <a:latin typeface="+mn-lt"/>
          <a:ea typeface="+mn-ea"/>
          <a:cs typeface="+mn-cs"/>
        </a:defRPr>
      </a:lvl1pPr>
      <a:lvl2pPr marL="1040130" indent="-400050" algn="l" defTabSz="1280160" rtl="0" eaLnBrk="1" latinLnBrk="0" hangingPunct="1">
        <a:spcBef>
          <a:spcPct val="20000"/>
        </a:spcBef>
        <a:buFont typeface="Arial" pitchFamily="34" charset="0"/>
        <a:buChar char="–"/>
        <a:defRPr sz="390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spcBef>
          <a:spcPct val="20000"/>
        </a:spcBef>
        <a:buFont typeface="Arial" pitchFamily="34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chart" Target="../charts/char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2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chart" Target="../charts/chart3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4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5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6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7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Hieu QLCL\Desktop\01-Geometric-Hexagons-Shape-Medicine-Science-Free-PPT-Background-by-SlidesCorner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34359" y="990600"/>
            <a:ext cx="14652665" cy="8333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3886200" y="8686800"/>
            <a:ext cx="6934200" cy="1273973"/>
          </a:xfrm>
          <a:prstGeom prst="rect">
            <a:avLst/>
          </a:prstGeom>
          <a:noFill/>
        </p:spPr>
        <p:txBody>
          <a:bodyPr wrap="square" lIns="834933" tIns="417466" rIns="834933" bIns="417466" rtlCol="0">
            <a:spAutoFit/>
          </a:bodyPr>
          <a:lstStyle/>
          <a:p>
            <a:pPr>
              <a:spcAft>
                <a:spcPts val="5478"/>
              </a:spcAft>
            </a:pPr>
            <a:r>
              <a:rPr lang="en-US" sz="2600" dirty="0">
                <a:solidFill>
                  <a:schemeClr val="bg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www.benhvienhadong.vn</a:t>
            </a:r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2575213850"/>
              </p:ext>
            </p:extLst>
          </p:nvPr>
        </p:nvGraphicFramePr>
        <p:xfrm>
          <a:off x="934751" y="2438399"/>
          <a:ext cx="11084535" cy="60273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6" name="Picture 5" descr="C:\Users\Hieu QLCL\Desktop\fontbv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707" r="27652"/>
          <a:stretch/>
        </p:blipFill>
        <p:spPr bwMode="auto">
          <a:xfrm>
            <a:off x="-1600200" y="-1143000"/>
            <a:ext cx="14401800" cy="2515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E:\PQLCL\LOGOBV sửa 10.8.2017\LOGOBV sửa 10.8.2017\Logo BVDK-01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037" y="76200"/>
            <a:ext cx="1223963" cy="1278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905000" y="76200"/>
            <a:ext cx="9547265" cy="1268039"/>
          </a:xfrm>
          <a:prstGeom prst="rect">
            <a:avLst/>
          </a:prstGeom>
          <a:noFill/>
        </p:spPr>
        <p:txBody>
          <a:bodyPr wrap="square" lIns="128016" tIns="64008" rIns="128016" bIns="64008" rtlCol="0">
            <a:spAutoFit/>
          </a:bodyPr>
          <a:lstStyle/>
          <a:p>
            <a:pPr algn="ctr"/>
            <a:r>
              <a:rPr lang="en-US" sz="42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           BỆNH </a:t>
            </a:r>
            <a:r>
              <a:rPr lang="en-US" sz="42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VIỆN ĐA KHOA HÀ ĐÔNG          </a:t>
            </a:r>
          </a:p>
          <a:p>
            <a:pPr algn="ctr"/>
            <a:r>
              <a:rPr lang="en-US" sz="3200" dirty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       </a:t>
            </a:r>
            <a:r>
              <a:rPr lang="en-US" sz="3200" dirty="0" smtClean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    </a:t>
            </a:r>
            <a:r>
              <a:rPr lang="en-US" sz="2800" dirty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HA DONG GENERAL HOSPITAL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286000" y="1573447"/>
            <a:ext cx="8382038" cy="560153"/>
          </a:xfrm>
          <a:prstGeom prst="rect">
            <a:avLst/>
          </a:prstGeom>
          <a:solidFill>
            <a:srgbClr val="1D559F"/>
          </a:solidFill>
        </p:spPr>
        <p:txBody>
          <a:bodyPr wrap="none" lIns="128016" tIns="64008" rIns="128016" bIns="64008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TỶ LỆ TRẢ KẾT QUẢ ĐÚNG HẸN KHOA VI SINH</a:t>
            </a:r>
            <a:endParaRPr lang="en-US" sz="28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Freeform 4"/>
          <p:cNvSpPr/>
          <p:nvPr/>
        </p:nvSpPr>
        <p:spPr>
          <a:xfrm>
            <a:off x="-1718441" y="8686800"/>
            <a:ext cx="14652665" cy="987358"/>
          </a:xfrm>
          <a:custGeom>
            <a:avLst/>
            <a:gdLst/>
            <a:ahLst/>
            <a:cxnLst/>
            <a:rect l="l" t="t" r="r" b="b"/>
            <a:pathLst>
              <a:path w="9739744" h="767005">
                <a:moveTo>
                  <a:pt x="0" y="0"/>
                </a:moveTo>
                <a:lnTo>
                  <a:pt x="9739744" y="0"/>
                </a:lnTo>
                <a:lnTo>
                  <a:pt x="9739744" y="767005"/>
                </a:lnTo>
                <a:lnTo>
                  <a:pt x="0" y="76700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8" name="TextBox 5"/>
          <p:cNvSpPr txBox="1"/>
          <p:nvPr/>
        </p:nvSpPr>
        <p:spPr>
          <a:xfrm>
            <a:off x="10058400" y="9082445"/>
            <a:ext cx="2264639" cy="2699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22"/>
              </a:lnSpc>
            </a:pPr>
            <a:r>
              <a:rPr lang="en-US" sz="1373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www.benhvienhadong.vn</a:t>
            </a:r>
          </a:p>
        </p:txBody>
      </p:sp>
    </p:spTree>
    <p:extLst>
      <p:ext uri="{BB962C8B-B14F-4D97-AF65-F5344CB8AC3E}">
        <p14:creationId xmlns:p14="http://schemas.microsoft.com/office/powerpoint/2010/main" val="1559434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Users\Hieu QLCL\Desktop\01-Geometric-Hexagons-Shape-Medicine-Science-Free-PPT-Background-by-SlidesCorner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52600" y="990600"/>
            <a:ext cx="14652665" cy="8361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C:\Users\Hieu QLCL\Desktop\fontbv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707" r="27652"/>
          <a:stretch/>
        </p:blipFill>
        <p:spPr bwMode="auto">
          <a:xfrm>
            <a:off x="-1600200" y="-1143000"/>
            <a:ext cx="14401800" cy="2515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E:\PQLCL\LOGOBV sửa 10.8.2017\LOGOBV sửa 10.8.2017\Logo BVDK-0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037" y="76200"/>
            <a:ext cx="1223963" cy="1278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3886200" y="8686800"/>
            <a:ext cx="6934200" cy="1273973"/>
          </a:xfrm>
          <a:prstGeom prst="rect">
            <a:avLst/>
          </a:prstGeom>
          <a:noFill/>
        </p:spPr>
        <p:txBody>
          <a:bodyPr wrap="square" lIns="834933" tIns="417466" rIns="834933" bIns="417466" rtlCol="0">
            <a:spAutoFit/>
          </a:bodyPr>
          <a:lstStyle/>
          <a:p>
            <a:pPr>
              <a:spcAft>
                <a:spcPts val="5478"/>
              </a:spcAft>
            </a:pPr>
            <a:r>
              <a:rPr lang="en-US" sz="2600" dirty="0">
                <a:solidFill>
                  <a:schemeClr val="bg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www.benhvienhadong.vn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905000" y="76200"/>
            <a:ext cx="9547265" cy="1268039"/>
          </a:xfrm>
          <a:prstGeom prst="rect">
            <a:avLst/>
          </a:prstGeom>
          <a:noFill/>
        </p:spPr>
        <p:txBody>
          <a:bodyPr wrap="square" lIns="128016" tIns="64008" rIns="128016" bIns="64008" rtlCol="0">
            <a:spAutoFit/>
          </a:bodyPr>
          <a:lstStyle/>
          <a:p>
            <a:pPr algn="ctr"/>
            <a:r>
              <a:rPr lang="en-US" sz="4200" b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           BỆNH </a:t>
            </a:r>
            <a:r>
              <a:rPr lang="en-US" sz="4200" b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VIỆN ĐA KHOA HÀ ĐÔNG          </a:t>
            </a:r>
          </a:p>
          <a:p>
            <a:pPr algn="ctr"/>
            <a:r>
              <a:rPr lang="en-US" sz="320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       </a:t>
            </a:r>
            <a:r>
              <a:rPr lang="en-US" sz="3200" smtClean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    </a:t>
            </a:r>
            <a:r>
              <a:rPr lang="en-US" sz="280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HA DONG GENERAL HOSPITAL</a:t>
            </a:r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3960335746"/>
              </p:ext>
            </p:extLst>
          </p:nvPr>
        </p:nvGraphicFramePr>
        <p:xfrm>
          <a:off x="912018" y="2590800"/>
          <a:ext cx="11201400" cy="609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1981200" y="1573447"/>
            <a:ext cx="9201173" cy="560153"/>
          </a:xfrm>
          <a:prstGeom prst="rect">
            <a:avLst/>
          </a:prstGeom>
          <a:solidFill>
            <a:srgbClr val="1D559F"/>
          </a:solidFill>
        </p:spPr>
        <p:txBody>
          <a:bodyPr wrap="none" lIns="128016" tIns="64008" rIns="128016" bIns="64008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TỶ LỆ TRẢ KẾT QUẢ ĐÚNG HẸN KHOA HUYẾT HỌC</a:t>
            </a:r>
          </a:p>
        </p:txBody>
      </p:sp>
      <p:sp>
        <p:nvSpPr>
          <p:cNvPr id="12" name="Freeform 4"/>
          <p:cNvSpPr/>
          <p:nvPr/>
        </p:nvSpPr>
        <p:spPr>
          <a:xfrm>
            <a:off x="-1718441" y="8686800"/>
            <a:ext cx="14652665" cy="987358"/>
          </a:xfrm>
          <a:custGeom>
            <a:avLst/>
            <a:gdLst/>
            <a:ahLst/>
            <a:cxnLst/>
            <a:rect l="l" t="t" r="r" b="b"/>
            <a:pathLst>
              <a:path w="9739744" h="767005">
                <a:moveTo>
                  <a:pt x="0" y="0"/>
                </a:moveTo>
                <a:lnTo>
                  <a:pt x="9739744" y="0"/>
                </a:lnTo>
                <a:lnTo>
                  <a:pt x="9739744" y="767005"/>
                </a:lnTo>
                <a:lnTo>
                  <a:pt x="0" y="76700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3" name="TextBox 5"/>
          <p:cNvSpPr txBox="1"/>
          <p:nvPr/>
        </p:nvSpPr>
        <p:spPr>
          <a:xfrm>
            <a:off x="10058400" y="9082445"/>
            <a:ext cx="2264639" cy="2699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22"/>
              </a:lnSpc>
            </a:pPr>
            <a:r>
              <a:rPr lang="en-US" sz="1373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www.benhvienhadong.vn</a:t>
            </a:r>
          </a:p>
        </p:txBody>
      </p:sp>
    </p:spTree>
    <p:extLst>
      <p:ext uri="{BB962C8B-B14F-4D97-AF65-F5344CB8AC3E}">
        <p14:creationId xmlns:p14="http://schemas.microsoft.com/office/powerpoint/2010/main" val="3827665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Hieu QLCL\Desktop\01-Geometric-Hexagons-Shape-Medicine-Science-Free-PPT-Background-by-SlidesCorner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34359" y="990600"/>
            <a:ext cx="14652665" cy="8333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3886200" y="8686800"/>
            <a:ext cx="6934200" cy="1273973"/>
          </a:xfrm>
          <a:prstGeom prst="rect">
            <a:avLst/>
          </a:prstGeom>
          <a:noFill/>
        </p:spPr>
        <p:txBody>
          <a:bodyPr wrap="square" lIns="834933" tIns="417466" rIns="834933" bIns="417466" rtlCol="0">
            <a:spAutoFit/>
          </a:bodyPr>
          <a:lstStyle/>
          <a:p>
            <a:pPr>
              <a:spcAft>
                <a:spcPts val="5478"/>
              </a:spcAft>
            </a:pPr>
            <a:r>
              <a:rPr lang="en-US" sz="2600" dirty="0">
                <a:solidFill>
                  <a:schemeClr val="bg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www.benhvienhadong.vn</a:t>
            </a:r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2917450852"/>
              </p:ext>
            </p:extLst>
          </p:nvPr>
        </p:nvGraphicFramePr>
        <p:xfrm>
          <a:off x="934751" y="2438399"/>
          <a:ext cx="11084535" cy="60273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6" name="Picture 5" descr="C:\Users\Hieu QLCL\Desktop\fontbv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707" r="27652"/>
          <a:stretch/>
        </p:blipFill>
        <p:spPr bwMode="auto">
          <a:xfrm>
            <a:off x="-1600200" y="-1143000"/>
            <a:ext cx="14401800" cy="2515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E:\PQLCL\LOGOBV sửa 10.8.2017\LOGOBV sửa 10.8.2017\Logo BVDK-01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037" y="76200"/>
            <a:ext cx="1223963" cy="1278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905000" y="76200"/>
            <a:ext cx="9547265" cy="1268039"/>
          </a:xfrm>
          <a:prstGeom prst="rect">
            <a:avLst/>
          </a:prstGeom>
          <a:noFill/>
        </p:spPr>
        <p:txBody>
          <a:bodyPr wrap="square" lIns="128016" tIns="64008" rIns="128016" bIns="64008" rtlCol="0">
            <a:spAutoFit/>
          </a:bodyPr>
          <a:lstStyle/>
          <a:p>
            <a:pPr algn="ctr"/>
            <a:r>
              <a:rPr lang="en-US" sz="42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           BỆNH </a:t>
            </a:r>
            <a:r>
              <a:rPr lang="en-US" sz="42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VIỆN ĐA KHOA HÀ ĐÔNG          </a:t>
            </a:r>
          </a:p>
          <a:p>
            <a:pPr algn="ctr"/>
            <a:r>
              <a:rPr lang="en-US" sz="3200" dirty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       </a:t>
            </a:r>
            <a:r>
              <a:rPr lang="en-US" sz="3200" dirty="0" smtClean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    </a:t>
            </a:r>
            <a:r>
              <a:rPr lang="en-US" sz="2800" dirty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HA DONG GENERAL HOSPITAL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286000" y="1573447"/>
            <a:ext cx="8828764" cy="560153"/>
          </a:xfrm>
          <a:prstGeom prst="rect">
            <a:avLst/>
          </a:prstGeom>
          <a:solidFill>
            <a:srgbClr val="1D559F"/>
          </a:solidFill>
        </p:spPr>
        <p:txBody>
          <a:bodyPr wrap="none" lIns="128016" tIns="64008" rIns="128016" bIns="64008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TỶ LỆ TRẢ KẾT QUẢ ĐÚNG HẸN KHOA </a:t>
            </a:r>
            <a:r>
              <a:rPr lang="en-US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HÓA SINH</a:t>
            </a:r>
            <a:endParaRPr lang="en-US" sz="28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Freeform 4"/>
          <p:cNvSpPr/>
          <p:nvPr/>
        </p:nvSpPr>
        <p:spPr>
          <a:xfrm>
            <a:off x="-1718441" y="8686800"/>
            <a:ext cx="14652665" cy="987358"/>
          </a:xfrm>
          <a:custGeom>
            <a:avLst/>
            <a:gdLst/>
            <a:ahLst/>
            <a:cxnLst/>
            <a:rect l="l" t="t" r="r" b="b"/>
            <a:pathLst>
              <a:path w="9739744" h="767005">
                <a:moveTo>
                  <a:pt x="0" y="0"/>
                </a:moveTo>
                <a:lnTo>
                  <a:pt x="9739744" y="0"/>
                </a:lnTo>
                <a:lnTo>
                  <a:pt x="9739744" y="767005"/>
                </a:lnTo>
                <a:lnTo>
                  <a:pt x="0" y="76700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8" name="TextBox 5"/>
          <p:cNvSpPr txBox="1"/>
          <p:nvPr/>
        </p:nvSpPr>
        <p:spPr>
          <a:xfrm>
            <a:off x="10058400" y="9082445"/>
            <a:ext cx="2264639" cy="2699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22"/>
              </a:lnSpc>
            </a:pPr>
            <a:r>
              <a:rPr lang="en-US" sz="1373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www.benhvienhadong.vn</a:t>
            </a:r>
          </a:p>
        </p:txBody>
      </p:sp>
    </p:spTree>
    <p:extLst>
      <p:ext uri="{BB962C8B-B14F-4D97-AF65-F5344CB8AC3E}">
        <p14:creationId xmlns:p14="http://schemas.microsoft.com/office/powerpoint/2010/main" val="769921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Users\Hieu QLCL\Desktop\01-Geometric-Hexagons-Shape-Medicine-Science-Free-PPT-Background-by-SlidesCorner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52600" y="990600"/>
            <a:ext cx="14652665" cy="8361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C:\Users\Hieu QLCL\Desktop\fontbv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707" r="27652"/>
          <a:stretch/>
        </p:blipFill>
        <p:spPr bwMode="auto">
          <a:xfrm>
            <a:off x="-1600200" y="-1143000"/>
            <a:ext cx="14401800" cy="2515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E:\PQLCL\LOGOBV sửa 10.8.2017\LOGOBV sửa 10.8.2017\Logo BVDK-0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037" y="76200"/>
            <a:ext cx="1223963" cy="1278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3886200" y="8686800"/>
            <a:ext cx="6934200" cy="1273973"/>
          </a:xfrm>
          <a:prstGeom prst="rect">
            <a:avLst/>
          </a:prstGeom>
          <a:noFill/>
        </p:spPr>
        <p:txBody>
          <a:bodyPr wrap="square" lIns="834933" tIns="417466" rIns="834933" bIns="417466" rtlCol="0">
            <a:spAutoFit/>
          </a:bodyPr>
          <a:lstStyle/>
          <a:p>
            <a:pPr>
              <a:spcAft>
                <a:spcPts val="5478"/>
              </a:spcAft>
            </a:pPr>
            <a:r>
              <a:rPr lang="en-US" sz="2600" dirty="0">
                <a:solidFill>
                  <a:schemeClr val="bg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www.benhvienhadong.vn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905000" y="76200"/>
            <a:ext cx="9547265" cy="1268039"/>
          </a:xfrm>
          <a:prstGeom prst="rect">
            <a:avLst/>
          </a:prstGeom>
          <a:noFill/>
        </p:spPr>
        <p:txBody>
          <a:bodyPr wrap="square" lIns="128016" tIns="64008" rIns="128016" bIns="64008" rtlCol="0">
            <a:spAutoFit/>
          </a:bodyPr>
          <a:lstStyle/>
          <a:p>
            <a:pPr algn="ctr"/>
            <a:r>
              <a:rPr lang="en-US" sz="4200" b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           BỆNH </a:t>
            </a:r>
            <a:r>
              <a:rPr lang="en-US" sz="4200" b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VIỆN ĐA KHOA HÀ ĐÔNG          </a:t>
            </a:r>
          </a:p>
          <a:p>
            <a:pPr algn="ctr"/>
            <a:r>
              <a:rPr lang="en-US" sz="320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       </a:t>
            </a:r>
            <a:r>
              <a:rPr lang="en-US" sz="3200" smtClean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    </a:t>
            </a:r>
            <a:r>
              <a:rPr lang="en-US" sz="280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HA DONG GENERAL HOSPITAL</a:t>
            </a:r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597164400"/>
              </p:ext>
            </p:extLst>
          </p:nvPr>
        </p:nvGraphicFramePr>
        <p:xfrm>
          <a:off x="893625" y="2504440"/>
          <a:ext cx="11353800" cy="63347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893625" y="1573446"/>
            <a:ext cx="11097525" cy="560153"/>
          </a:xfrm>
          <a:prstGeom prst="rect">
            <a:avLst/>
          </a:prstGeom>
          <a:solidFill>
            <a:srgbClr val="1D559F"/>
          </a:solidFill>
        </p:spPr>
        <p:txBody>
          <a:bodyPr wrap="none" lIns="128016" tIns="64008" rIns="128016" bIns="64008" rtlCol="0">
            <a:spAutoFit/>
          </a:bodyPr>
          <a:lstStyle/>
          <a:p>
            <a:r>
              <a:rPr lang="en-US" sz="2800" b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TỶ LỆ TRẢ KẾT QUẢ ĐÚNG HẸN KHOA THĂM DÒ CHỨC NĂNG</a:t>
            </a:r>
          </a:p>
        </p:txBody>
      </p:sp>
      <p:sp>
        <p:nvSpPr>
          <p:cNvPr id="12" name="Freeform 4"/>
          <p:cNvSpPr/>
          <p:nvPr/>
        </p:nvSpPr>
        <p:spPr>
          <a:xfrm>
            <a:off x="-1718441" y="8686800"/>
            <a:ext cx="14652665" cy="987358"/>
          </a:xfrm>
          <a:custGeom>
            <a:avLst/>
            <a:gdLst/>
            <a:ahLst/>
            <a:cxnLst/>
            <a:rect l="l" t="t" r="r" b="b"/>
            <a:pathLst>
              <a:path w="9739744" h="767005">
                <a:moveTo>
                  <a:pt x="0" y="0"/>
                </a:moveTo>
                <a:lnTo>
                  <a:pt x="9739744" y="0"/>
                </a:lnTo>
                <a:lnTo>
                  <a:pt x="9739744" y="767005"/>
                </a:lnTo>
                <a:lnTo>
                  <a:pt x="0" y="76700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3" name="TextBox 5"/>
          <p:cNvSpPr txBox="1"/>
          <p:nvPr/>
        </p:nvSpPr>
        <p:spPr>
          <a:xfrm>
            <a:off x="10058400" y="9082445"/>
            <a:ext cx="2264639" cy="2699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22"/>
              </a:lnSpc>
            </a:pPr>
            <a:r>
              <a:rPr lang="en-US" sz="1373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www.benhvienhadong.vn</a:t>
            </a:r>
          </a:p>
        </p:txBody>
      </p:sp>
    </p:spTree>
    <p:extLst>
      <p:ext uri="{BB962C8B-B14F-4D97-AF65-F5344CB8AC3E}">
        <p14:creationId xmlns:p14="http://schemas.microsoft.com/office/powerpoint/2010/main" val="3042921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Users\Hieu QLCL\Desktop\01-Geometric-Hexagons-Shape-Medicine-Science-Free-PPT-Background-by-SlidesCorner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52600" y="990600"/>
            <a:ext cx="14652665" cy="8242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C:\Users\Hieu QLCL\Desktop\fontbv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707" r="27652"/>
          <a:stretch/>
        </p:blipFill>
        <p:spPr bwMode="auto">
          <a:xfrm>
            <a:off x="-1600200" y="-1143000"/>
            <a:ext cx="14401800" cy="2515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E:\PQLCL\LOGOBV sửa 10.8.2017\LOGOBV sửa 10.8.2017\Logo BVDK-0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037" y="76200"/>
            <a:ext cx="1223963" cy="1278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3886200" y="8686800"/>
            <a:ext cx="6934200" cy="1273973"/>
          </a:xfrm>
          <a:prstGeom prst="rect">
            <a:avLst/>
          </a:prstGeom>
          <a:noFill/>
        </p:spPr>
        <p:txBody>
          <a:bodyPr wrap="square" lIns="834933" tIns="417466" rIns="834933" bIns="417466" rtlCol="0">
            <a:spAutoFit/>
          </a:bodyPr>
          <a:lstStyle/>
          <a:p>
            <a:pPr>
              <a:spcAft>
                <a:spcPts val="5478"/>
              </a:spcAft>
            </a:pPr>
            <a:r>
              <a:rPr lang="en-US" sz="2600" dirty="0">
                <a:solidFill>
                  <a:schemeClr val="bg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www.benhvienhadong.vn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905000" y="76200"/>
            <a:ext cx="9547265" cy="1268039"/>
          </a:xfrm>
          <a:prstGeom prst="rect">
            <a:avLst/>
          </a:prstGeom>
          <a:noFill/>
        </p:spPr>
        <p:txBody>
          <a:bodyPr wrap="square" lIns="128016" tIns="64008" rIns="128016" bIns="64008" rtlCol="0">
            <a:spAutoFit/>
          </a:bodyPr>
          <a:lstStyle/>
          <a:p>
            <a:pPr algn="ctr"/>
            <a:r>
              <a:rPr lang="en-US" sz="4200" b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           BỆNH </a:t>
            </a:r>
            <a:r>
              <a:rPr lang="en-US" sz="4200" b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VIỆN ĐA KHOA HÀ ĐÔNG          </a:t>
            </a:r>
          </a:p>
          <a:p>
            <a:pPr algn="ctr"/>
            <a:r>
              <a:rPr lang="en-US" sz="320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       </a:t>
            </a:r>
            <a:r>
              <a:rPr lang="en-US" sz="3200" smtClean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    </a:t>
            </a:r>
            <a:r>
              <a:rPr lang="en-US" sz="280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HA DONG GENERAL HOSPITAL</a:t>
            </a:r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2128979492"/>
              </p:ext>
            </p:extLst>
          </p:nvPr>
        </p:nvGraphicFramePr>
        <p:xfrm>
          <a:off x="893625" y="2504440"/>
          <a:ext cx="11353800" cy="63347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912018" y="1573446"/>
            <a:ext cx="10898982" cy="560153"/>
          </a:xfrm>
          <a:prstGeom prst="rect">
            <a:avLst/>
          </a:prstGeom>
          <a:solidFill>
            <a:srgbClr val="1D559F"/>
          </a:solidFill>
        </p:spPr>
        <p:txBody>
          <a:bodyPr wrap="square" lIns="128016" tIns="64008" rIns="128016" bIns="64008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TỶ LỆ TRẢ KẾT QUẢ XQUANG KHOA CHẨN ĐOÁN HÌNH ẢNH</a:t>
            </a:r>
          </a:p>
        </p:txBody>
      </p:sp>
      <p:sp>
        <p:nvSpPr>
          <p:cNvPr id="12" name="Freeform 4"/>
          <p:cNvSpPr/>
          <p:nvPr/>
        </p:nvSpPr>
        <p:spPr>
          <a:xfrm>
            <a:off x="-1718441" y="8686800"/>
            <a:ext cx="14652665" cy="987358"/>
          </a:xfrm>
          <a:custGeom>
            <a:avLst/>
            <a:gdLst/>
            <a:ahLst/>
            <a:cxnLst/>
            <a:rect l="l" t="t" r="r" b="b"/>
            <a:pathLst>
              <a:path w="9739744" h="767005">
                <a:moveTo>
                  <a:pt x="0" y="0"/>
                </a:moveTo>
                <a:lnTo>
                  <a:pt x="9739744" y="0"/>
                </a:lnTo>
                <a:lnTo>
                  <a:pt x="9739744" y="767005"/>
                </a:lnTo>
                <a:lnTo>
                  <a:pt x="0" y="76700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3" name="TextBox 5"/>
          <p:cNvSpPr txBox="1"/>
          <p:nvPr/>
        </p:nvSpPr>
        <p:spPr>
          <a:xfrm>
            <a:off x="10058400" y="9082445"/>
            <a:ext cx="2264639" cy="2699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22"/>
              </a:lnSpc>
            </a:pPr>
            <a:r>
              <a:rPr lang="en-US" sz="1373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www.benhvienhadong.vn</a:t>
            </a:r>
          </a:p>
        </p:txBody>
      </p:sp>
    </p:spTree>
    <p:extLst>
      <p:ext uri="{BB962C8B-B14F-4D97-AF65-F5344CB8AC3E}">
        <p14:creationId xmlns:p14="http://schemas.microsoft.com/office/powerpoint/2010/main" val="4148762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Users\Hieu QLCL\Desktop\01-Geometric-Hexagons-Shape-Medicine-Science-Free-PPT-Background-by-SlidesCorner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52600" y="990600"/>
            <a:ext cx="14652665" cy="8361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C:\Users\Hieu QLCL\Desktop\fontbv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707" r="27652"/>
          <a:stretch/>
        </p:blipFill>
        <p:spPr bwMode="auto">
          <a:xfrm>
            <a:off x="-1600200" y="-1143000"/>
            <a:ext cx="14401800" cy="2515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E:\PQLCL\LOGOBV sửa 10.8.2017\LOGOBV sửa 10.8.2017\Logo BVDK-0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037" y="76200"/>
            <a:ext cx="1223963" cy="1278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3886200" y="8686800"/>
            <a:ext cx="6934200" cy="1273973"/>
          </a:xfrm>
          <a:prstGeom prst="rect">
            <a:avLst/>
          </a:prstGeom>
          <a:noFill/>
        </p:spPr>
        <p:txBody>
          <a:bodyPr wrap="square" lIns="834933" tIns="417466" rIns="834933" bIns="417466" rtlCol="0">
            <a:spAutoFit/>
          </a:bodyPr>
          <a:lstStyle/>
          <a:p>
            <a:pPr>
              <a:spcAft>
                <a:spcPts val="5478"/>
              </a:spcAft>
            </a:pPr>
            <a:r>
              <a:rPr lang="en-US" sz="2600" dirty="0">
                <a:solidFill>
                  <a:schemeClr val="bg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www.benhvienhadong.vn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905000" y="76200"/>
            <a:ext cx="9547265" cy="1268039"/>
          </a:xfrm>
          <a:prstGeom prst="rect">
            <a:avLst/>
          </a:prstGeom>
          <a:noFill/>
        </p:spPr>
        <p:txBody>
          <a:bodyPr wrap="square" lIns="128016" tIns="64008" rIns="128016" bIns="64008" rtlCol="0">
            <a:spAutoFit/>
          </a:bodyPr>
          <a:lstStyle/>
          <a:p>
            <a:pPr algn="ctr"/>
            <a:r>
              <a:rPr lang="en-US" sz="4200" b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           BỆNH </a:t>
            </a:r>
            <a:r>
              <a:rPr lang="en-US" sz="4200" b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VIỆN ĐA KHOA HÀ ĐÔNG          </a:t>
            </a:r>
          </a:p>
          <a:p>
            <a:pPr algn="ctr"/>
            <a:r>
              <a:rPr lang="en-US" sz="320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       </a:t>
            </a:r>
            <a:r>
              <a:rPr lang="en-US" sz="3200" smtClean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    </a:t>
            </a:r>
            <a:r>
              <a:rPr lang="en-US" sz="280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HA DONG GENERAL HOSPITAL</a:t>
            </a:r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3140642545"/>
              </p:ext>
            </p:extLst>
          </p:nvPr>
        </p:nvGraphicFramePr>
        <p:xfrm>
          <a:off x="893625" y="2504440"/>
          <a:ext cx="11353800" cy="63347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457200" y="1573446"/>
            <a:ext cx="11734800" cy="560153"/>
          </a:xfrm>
          <a:prstGeom prst="rect">
            <a:avLst/>
          </a:prstGeom>
          <a:solidFill>
            <a:srgbClr val="1D559F"/>
          </a:solidFill>
        </p:spPr>
        <p:txBody>
          <a:bodyPr wrap="square" lIns="128016" tIns="64008" rIns="128016" bIns="64008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TỶ LỆ TRẢ KẾT QUẢ XÉT NGHIỆM TẾ BÀO KHOA GIẢI PHẪU BỆNH</a:t>
            </a:r>
          </a:p>
        </p:txBody>
      </p:sp>
      <p:sp>
        <p:nvSpPr>
          <p:cNvPr id="12" name="Freeform 4"/>
          <p:cNvSpPr/>
          <p:nvPr/>
        </p:nvSpPr>
        <p:spPr>
          <a:xfrm>
            <a:off x="-1718441" y="8686800"/>
            <a:ext cx="14652665" cy="987358"/>
          </a:xfrm>
          <a:custGeom>
            <a:avLst/>
            <a:gdLst/>
            <a:ahLst/>
            <a:cxnLst/>
            <a:rect l="l" t="t" r="r" b="b"/>
            <a:pathLst>
              <a:path w="9739744" h="767005">
                <a:moveTo>
                  <a:pt x="0" y="0"/>
                </a:moveTo>
                <a:lnTo>
                  <a:pt x="9739744" y="0"/>
                </a:lnTo>
                <a:lnTo>
                  <a:pt x="9739744" y="767005"/>
                </a:lnTo>
                <a:lnTo>
                  <a:pt x="0" y="76700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3" name="TextBox 5"/>
          <p:cNvSpPr txBox="1"/>
          <p:nvPr/>
        </p:nvSpPr>
        <p:spPr>
          <a:xfrm>
            <a:off x="10058400" y="9082445"/>
            <a:ext cx="2264639" cy="2699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22"/>
              </a:lnSpc>
            </a:pPr>
            <a:r>
              <a:rPr lang="en-US" sz="1373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www.benhvienhadong.vn</a:t>
            </a:r>
          </a:p>
        </p:txBody>
      </p:sp>
    </p:spTree>
    <p:extLst>
      <p:ext uri="{BB962C8B-B14F-4D97-AF65-F5344CB8AC3E}">
        <p14:creationId xmlns:p14="http://schemas.microsoft.com/office/powerpoint/2010/main" val="49459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Users\Hieu QLCL\Desktop\01-Geometric-Hexagons-Shape-Medicine-Science-Free-PPT-Background-by-SlidesCorner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52600" y="990600"/>
            <a:ext cx="14652665" cy="8361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C:\Users\Hieu QLCL\Desktop\fontbv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707" r="27652"/>
          <a:stretch/>
        </p:blipFill>
        <p:spPr bwMode="auto">
          <a:xfrm>
            <a:off x="-1600200" y="-1143000"/>
            <a:ext cx="14401800" cy="2515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E:\PQLCL\LOGOBV sửa 10.8.2017\LOGOBV sửa 10.8.2017\Logo BVDK-0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037" y="76200"/>
            <a:ext cx="1223963" cy="1278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3886200" y="8686800"/>
            <a:ext cx="6934200" cy="1273973"/>
          </a:xfrm>
          <a:prstGeom prst="rect">
            <a:avLst/>
          </a:prstGeom>
          <a:noFill/>
        </p:spPr>
        <p:txBody>
          <a:bodyPr wrap="square" lIns="834933" tIns="417466" rIns="834933" bIns="417466" rtlCol="0">
            <a:spAutoFit/>
          </a:bodyPr>
          <a:lstStyle/>
          <a:p>
            <a:pPr>
              <a:spcAft>
                <a:spcPts val="5478"/>
              </a:spcAft>
            </a:pPr>
            <a:r>
              <a:rPr lang="en-US" sz="2600" dirty="0">
                <a:solidFill>
                  <a:schemeClr val="bg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www.benhvienhadong.vn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905000" y="76200"/>
            <a:ext cx="9547265" cy="1268039"/>
          </a:xfrm>
          <a:prstGeom prst="rect">
            <a:avLst/>
          </a:prstGeom>
          <a:noFill/>
        </p:spPr>
        <p:txBody>
          <a:bodyPr wrap="square" lIns="128016" tIns="64008" rIns="128016" bIns="64008" rtlCol="0">
            <a:spAutoFit/>
          </a:bodyPr>
          <a:lstStyle/>
          <a:p>
            <a:pPr algn="ctr"/>
            <a:r>
              <a:rPr lang="en-US" sz="42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           BỆNH </a:t>
            </a:r>
            <a:r>
              <a:rPr lang="en-US" sz="42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VIỆN ĐA KHOA HÀ ĐÔNG          </a:t>
            </a:r>
          </a:p>
          <a:p>
            <a:pPr algn="ctr"/>
            <a:r>
              <a:rPr lang="en-US" sz="3200" dirty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       </a:t>
            </a:r>
            <a:r>
              <a:rPr lang="en-US" sz="3200" dirty="0" smtClean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    </a:t>
            </a:r>
            <a:r>
              <a:rPr lang="en-US" sz="2800" dirty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HA DONG GENERAL HOSPITAL</a:t>
            </a:r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1906537781"/>
              </p:ext>
            </p:extLst>
          </p:nvPr>
        </p:nvGraphicFramePr>
        <p:xfrm>
          <a:off x="893625" y="2504440"/>
          <a:ext cx="11353800" cy="63347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762000" y="1573446"/>
            <a:ext cx="11534055" cy="560153"/>
          </a:xfrm>
          <a:prstGeom prst="rect">
            <a:avLst/>
          </a:prstGeom>
          <a:solidFill>
            <a:srgbClr val="1D559F"/>
          </a:solidFill>
        </p:spPr>
        <p:txBody>
          <a:bodyPr wrap="none" lIns="128016" tIns="64008" rIns="128016" bIns="64008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TỶ LỆ TRẢ KẾT QUẢ ĐÚNG HẸN ĐƠN NGUYÊN KCN TỰ NGUYỆN</a:t>
            </a:r>
          </a:p>
        </p:txBody>
      </p:sp>
      <p:sp>
        <p:nvSpPr>
          <p:cNvPr id="12" name="Freeform 4"/>
          <p:cNvSpPr/>
          <p:nvPr/>
        </p:nvSpPr>
        <p:spPr>
          <a:xfrm>
            <a:off x="-1718441" y="8686800"/>
            <a:ext cx="14652665" cy="987358"/>
          </a:xfrm>
          <a:custGeom>
            <a:avLst/>
            <a:gdLst/>
            <a:ahLst/>
            <a:cxnLst/>
            <a:rect l="l" t="t" r="r" b="b"/>
            <a:pathLst>
              <a:path w="9739744" h="767005">
                <a:moveTo>
                  <a:pt x="0" y="0"/>
                </a:moveTo>
                <a:lnTo>
                  <a:pt x="9739744" y="0"/>
                </a:lnTo>
                <a:lnTo>
                  <a:pt x="9739744" y="767005"/>
                </a:lnTo>
                <a:lnTo>
                  <a:pt x="0" y="76700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3" name="TextBox 5"/>
          <p:cNvSpPr txBox="1"/>
          <p:nvPr/>
        </p:nvSpPr>
        <p:spPr>
          <a:xfrm>
            <a:off x="10058400" y="9082445"/>
            <a:ext cx="2264639" cy="2699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22"/>
              </a:lnSpc>
            </a:pPr>
            <a:r>
              <a:rPr lang="en-US" sz="1373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www.benhvienhadong.vn</a:t>
            </a:r>
          </a:p>
        </p:txBody>
      </p:sp>
    </p:spTree>
    <p:extLst>
      <p:ext uri="{BB962C8B-B14F-4D97-AF65-F5344CB8AC3E}">
        <p14:creationId xmlns:p14="http://schemas.microsoft.com/office/powerpoint/2010/main" val="2522645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271</TotalTime>
  <Words>176</Words>
  <Application>Microsoft Office PowerPoint</Application>
  <PresentationFormat>A3 Paper (297x420 mm)</PresentationFormat>
  <Paragraphs>35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Hieu QLCL</dc:creator>
  <cp:lastModifiedBy>QLCL</cp:lastModifiedBy>
  <cp:revision>105</cp:revision>
  <dcterms:created xsi:type="dcterms:W3CDTF">2024-01-26T03:07:39Z</dcterms:created>
  <dcterms:modified xsi:type="dcterms:W3CDTF">2025-04-10T10:34:17Z</dcterms:modified>
</cp:coreProperties>
</file>